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0"/>
  </p:notesMasterIdLst>
  <p:sldIdLst>
    <p:sldId id="256" r:id="rId2"/>
    <p:sldId id="257" r:id="rId3"/>
    <p:sldId id="258" r:id="rId4"/>
    <p:sldId id="262" r:id="rId5"/>
    <p:sldId id="263" r:id="rId6"/>
    <p:sldId id="264" r:id="rId7"/>
    <p:sldId id="265" r:id="rId8"/>
    <p:sldId id="267" r:id="rId9"/>
    <p:sldId id="268" r:id="rId10"/>
    <p:sldId id="269" r:id="rId11"/>
    <p:sldId id="270" r:id="rId12"/>
    <p:sldId id="271" r:id="rId13"/>
    <p:sldId id="274" r:id="rId14"/>
    <p:sldId id="275" r:id="rId15"/>
    <p:sldId id="276" r:id="rId16"/>
    <p:sldId id="277" r:id="rId17"/>
    <p:sldId id="278" r:id="rId18"/>
    <p:sldId id="279"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B19AC33-5834-4D40-BB5E-85F1D1A72FC4}" type="datetimeFigureOut">
              <a:rPr lang="ar-IQ" smtClean="0"/>
              <a:pPr/>
              <a:t>10/05/1441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F01579-869E-43E1-8DB0-AB5CD0FFF85F}" type="slidenum">
              <a:rPr lang="ar-IQ" smtClean="0"/>
              <a:pPr/>
              <a:t>‹#›</a:t>
            </a:fld>
            <a:endParaRPr lang="ar-IQ"/>
          </a:p>
        </p:txBody>
      </p:sp>
    </p:spTree>
    <p:extLst>
      <p:ext uri="{BB962C8B-B14F-4D97-AF65-F5344CB8AC3E}">
        <p14:creationId xmlns:p14="http://schemas.microsoft.com/office/powerpoint/2010/main" val="21159797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BF01579-869E-43E1-8DB0-AB5CD0FFF85F}" type="slidenum">
              <a:rPr lang="ar-IQ" smtClean="0"/>
              <a:pPr/>
              <a:t>3</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BF01579-869E-43E1-8DB0-AB5CD0FFF85F}" type="slidenum">
              <a:rPr lang="ar-IQ" smtClean="0"/>
              <a:pPr/>
              <a:t>6</a:t>
            </a:fld>
            <a:endParaRPr lang="ar-IQ"/>
          </a:p>
        </p:txBody>
      </p:sp>
    </p:spTree>
    <p:extLst>
      <p:ext uri="{BB962C8B-B14F-4D97-AF65-F5344CB8AC3E}">
        <p14:creationId xmlns:p14="http://schemas.microsoft.com/office/powerpoint/2010/main" val="3275195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9358B3-AC00-4B91-BADF-DE7774742911}" type="datetime8">
              <a:rPr lang="ar-IQ" smtClean="0"/>
              <a:pPr/>
              <a:t>05 كانون الثاني، 20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06ABD73-F388-42E2-AFC5-CF5837A5F7F6}" type="datetime8">
              <a:rPr lang="ar-IQ" smtClean="0"/>
              <a:pPr/>
              <a:t>05 كانون الثاني، 20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535FAD-38B3-4808-98A8-8088D6BE96B5}" type="datetime8">
              <a:rPr lang="ar-IQ" smtClean="0"/>
              <a:pPr/>
              <a:t>05 كانون الثاني، 20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D626C2-0832-47D5-9B99-1346CBC0AABB}" type="datetime8">
              <a:rPr lang="ar-IQ" smtClean="0"/>
              <a:pPr/>
              <a:t>05 كانون الثاني، 20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95ED2F8-5AB7-4864-B1F3-360659D906E2}" type="datetime8">
              <a:rPr lang="ar-IQ" smtClean="0"/>
              <a:pPr/>
              <a:t>05 كانون الثاني، 20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8C53A2A-4F2E-4796-A6F9-380FFE189111}" type="datetime8">
              <a:rPr lang="ar-IQ" smtClean="0"/>
              <a:pPr/>
              <a:t>05 كانون الثاني، 20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E659218-9557-42F2-94AB-B2801F325F35}" type="datetime8">
              <a:rPr lang="ar-IQ" smtClean="0"/>
              <a:pPr/>
              <a:t>05 كانون الثاني، 20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A8D6B34-6891-4C49-9FC1-07772F498E36}" type="datetime8">
              <a:rPr lang="ar-IQ" smtClean="0"/>
              <a:pPr/>
              <a:t>05 كانون الثاني، 20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2B8AD50-3A35-48B2-B312-2689700F9B7D}" type="datetime8">
              <a:rPr lang="ar-IQ" smtClean="0"/>
              <a:pPr/>
              <a:t>05 كانون الثاني، 20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011D56-2916-40AE-830F-8D732028D176}" type="datetime8">
              <a:rPr lang="ar-IQ" smtClean="0"/>
              <a:pPr/>
              <a:t>05 كانون الثاني، 20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2E4465-2C97-4DD8-81AD-4A9826247E1B}" type="datetime8">
              <a:rPr lang="ar-IQ" smtClean="0"/>
              <a:pPr/>
              <a:t>05 كانون الثاني، 20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CD803F-6744-4893-86E3-8489AC8A870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BC2724-76F2-4E07-9A50-42D2B8DFE100}" type="datetime8">
              <a:rPr lang="ar-IQ" smtClean="0"/>
              <a:pPr/>
              <a:t>05 كانون الثاني، 20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CD803F-6744-4893-86E3-8489AC8A870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67544" y="404664"/>
            <a:ext cx="3501087" cy="646331"/>
          </a:xfrm>
          <a:prstGeom prst="rect">
            <a:avLst/>
          </a:prstGeom>
          <a:noFill/>
        </p:spPr>
        <p:txBody>
          <a:bodyPr wrap="none" rtlCol="1">
            <a:spAutoFit/>
          </a:bodyPr>
          <a:lstStyle/>
          <a:p>
            <a:pPr algn="l"/>
            <a:r>
              <a:rPr lang="en-US" b="1" dirty="0" smtClean="0"/>
              <a:t>University of Basra</a:t>
            </a:r>
          </a:p>
          <a:p>
            <a:pPr algn="l"/>
            <a:r>
              <a:rPr lang="en-US" b="1" dirty="0" smtClean="0"/>
              <a:t>College of Engineering – Civil Dept</a:t>
            </a:r>
            <a:r>
              <a:rPr lang="en-US" dirty="0" smtClean="0"/>
              <a:t>.</a:t>
            </a:r>
            <a:endParaRPr lang="ar-IQ" dirty="0"/>
          </a:p>
        </p:txBody>
      </p:sp>
      <p:sp>
        <p:nvSpPr>
          <p:cNvPr id="3" name="مربع نص 2"/>
          <p:cNvSpPr txBox="1"/>
          <p:nvPr/>
        </p:nvSpPr>
        <p:spPr>
          <a:xfrm>
            <a:off x="2579733" y="2656076"/>
            <a:ext cx="3243741" cy="523220"/>
          </a:xfrm>
          <a:prstGeom prst="rect">
            <a:avLst/>
          </a:prstGeom>
          <a:noFill/>
        </p:spPr>
        <p:txBody>
          <a:bodyPr wrap="square" rtlCol="1">
            <a:spAutoFit/>
          </a:bodyPr>
          <a:lstStyle/>
          <a:p>
            <a:pPr algn="l"/>
            <a:r>
              <a:rPr lang="en-US" sz="2800" b="1" dirty="0" smtClean="0"/>
              <a:t>Hydraulic Structures</a:t>
            </a:r>
            <a:endParaRPr lang="ar-IQ" sz="2800" b="1" dirty="0"/>
          </a:p>
        </p:txBody>
      </p:sp>
      <p:sp>
        <p:nvSpPr>
          <p:cNvPr id="4" name="عنصر نائب لرقم الشريحة 3"/>
          <p:cNvSpPr>
            <a:spLocks noGrp="1"/>
          </p:cNvSpPr>
          <p:nvPr>
            <p:ph type="sldNum" sz="quarter" idx="12"/>
          </p:nvPr>
        </p:nvSpPr>
        <p:spPr/>
        <p:txBody>
          <a:bodyPr/>
          <a:lstStyle/>
          <a:p>
            <a:r>
              <a:rPr lang="en-US" b="1" dirty="0" smtClean="0">
                <a:solidFill>
                  <a:schemeClr val="tx1">
                    <a:lumMod val="95000"/>
                    <a:lumOff val="5000"/>
                  </a:schemeClr>
                </a:solidFill>
              </a:rPr>
              <a:t>1</a:t>
            </a:r>
            <a:endParaRPr lang="ar-IQ" b="1" dirty="0">
              <a:solidFill>
                <a:schemeClr val="tx1">
                  <a:lumMod val="95000"/>
                  <a:lumOff val="5000"/>
                </a:schemeClr>
              </a:solidFill>
            </a:endParaRPr>
          </a:p>
        </p:txBody>
      </p:sp>
      <p:sp>
        <p:nvSpPr>
          <p:cNvPr id="5" name="TextBox 4"/>
          <p:cNvSpPr txBox="1"/>
          <p:nvPr/>
        </p:nvSpPr>
        <p:spPr>
          <a:xfrm>
            <a:off x="951410" y="3573016"/>
            <a:ext cx="6984776" cy="707886"/>
          </a:xfrm>
          <a:prstGeom prst="rect">
            <a:avLst/>
          </a:prstGeom>
          <a:noFill/>
        </p:spPr>
        <p:txBody>
          <a:bodyPr wrap="square" rtlCol="1">
            <a:spAutoFit/>
          </a:bodyPr>
          <a:lstStyle/>
          <a:p>
            <a:pPr algn="l"/>
            <a:r>
              <a:rPr lang="en-US" sz="2000" b="1" dirty="0" smtClean="0"/>
              <a:t>By Eman Ali Abdul Karim               Prof. Dr. Saleh Issa. Khassaf</a:t>
            </a:r>
          </a:p>
          <a:p>
            <a:pPr algn="ctr"/>
            <a:r>
              <a:rPr lang="en-US" sz="2000" b="1" dirty="0" smtClean="0"/>
              <a:t>2019-2020 </a:t>
            </a:r>
            <a:endParaRPr lang="ar-IQ"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r>
              <a:rPr lang="en-US" b="1" dirty="0" smtClean="0">
                <a:solidFill>
                  <a:schemeClr val="tx1"/>
                </a:solidFill>
              </a:rPr>
              <a:t>10</a:t>
            </a:r>
            <a:endParaRPr lang="ar-IQ" b="1" dirty="0">
              <a:solidFill>
                <a:schemeClr val="tx1"/>
              </a:solidFill>
            </a:endParaRPr>
          </a:p>
        </p:txBody>
      </p:sp>
      <p:sp>
        <p:nvSpPr>
          <p:cNvPr id="5" name="TextBox 4"/>
          <p:cNvSpPr txBox="1"/>
          <p:nvPr/>
        </p:nvSpPr>
        <p:spPr>
          <a:xfrm>
            <a:off x="1259632" y="1268760"/>
            <a:ext cx="7200800" cy="3416320"/>
          </a:xfrm>
          <a:prstGeom prst="rect">
            <a:avLst/>
          </a:prstGeom>
          <a:noFill/>
        </p:spPr>
        <p:txBody>
          <a:bodyPr wrap="square" rtlCol="1">
            <a:spAutoFit/>
          </a:bodyPr>
          <a:lstStyle/>
          <a:p>
            <a:pPr algn="l"/>
            <a:r>
              <a:rPr lang="en-US" sz="2400" b="1" dirty="0" smtClean="0"/>
              <a:t>One of the things to consider :-</a:t>
            </a:r>
          </a:p>
          <a:p>
            <a:pPr algn="l"/>
            <a:endParaRPr lang="en-US" sz="2400" b="1" dirty="0"/>
          </a:p>
          <a:p>
            <a:pPr algn="l"/>
            <a:r>
              <a:rPr lang="en-US" sz="2400" b="1" dirty="0" smtClean="0"/>
              <a:t>When storing water in any hydraulic structure, it is necessary to know the amount of water seeping from the body of the structure or from below.</a:t>
            </a:r>
          </a:p>
          <a:p>
            <a:pPr algn="l"/>
            <a:endParaRPr lang="en-US" sz="2400" b="1" dirty="0"/>
          </a:p>
          <a:p>
            <a:pPr algn="l"/>
            <a:r>
              <a:rPr lang="en-US" sz="2400" b="1" dirty="0" smtClean="0"/>
              <a:t>The forces of water seepage from the soil that affect the stability of the foundation and the stability of structure.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b="1" dirty="0" smtClean="0">
                <a:solidFill>
                  <a:schemeClr val="tx1"/>
                </a:solidFill>
              </a:rPr>
              <a:t>11</a:t>
            </a:r>
            <a:endParaRPr lang="ar-IQ" b="1" dirty="0">
              <a:solidFill>
                <a:schemeClr val="tx1"/>
              </a:solidFill>
            </a:endParaRPr>
          </a:p>
        </p:txBody>
      </p:sp>
      <p:sp>
        <p:nvSpPr>
          <p:cNvPr id="3" name="TextBox 2"/>
          <p:cNvSpPr txBox="1"/>
          <p:nvPr/>
        </p:nvSpPr>
        <p:spPr>
          <a:xfrm>
            <a:off x="899592" y="1484784"/>
            <a:ext cx="7704856" cy="3046988"/>
          </a:xfrm>
          <a:prstGeom prst="rect">
            <a:avLst/>
          </a:prstGeom>
          <a:noFill/>
        </p:spPr>
        <p:txBody>
          <a:bodyPr wrap="square" rtlCol="1">
            <a:spAutoFit/>
          </a:bodyPr>
          <a:lstStyle/>
          <a:p>
            <a:pPr algn="l"/>
            <a:r>
              <a:rPr lang="en-US" sz="2400" b="1" dirty="0" smtClean="0"/>
              <a:t>Perfusion phenomenon results in increased seepage and increased hydraulic gradient.</a:t>
            </a:r>
          </a:p>
          <a:p>
            <a:pPr algn="l"/>
            <a:endParaRPr lang="en-US" sz="2400" b="1" dirty="0"/>
          </a:p>
          <a:p>
            <a:pPr algn="l"/>
            <a:r>
              <a:rPr lang="en-US" sz="2400" b="1" dirty="0" smtClean="0"/>
              <a:t>The increase of seepage is caused by several reasons, including:-</a:t>
            </a:r>
          </a:p>
          <a:p>
            <a:pPr algn="l"/>
            <a:r>
              <a:rPr lang="en-US" sz="2400" b="1" dirty="0" smtClean="0"/>
              <a:t>High soil permeability.</a:t>
            </a:r>
          </a:p>
          <a:p>
            <a:pPr algn="l"/>
            <a:r>
              <a:rPr lang="en-US" sz="2400" b="1" dirty="0" smtClean="0"/>
              <a:t>Short the road followed by water when flowing in the soil.</a:t>
            </a:r>
          </a:p>
          <a:p>
            <a:pPr algn="l"/>
            <a:r>
              <a:rPr lang="en-US" sz="2400" b="1" dirty="0" smtClean="0"/>
              <a:t>Defects in the soil, such as the presence of cracks.</a:t>
            </a:r>
            <a:endParaRPr lang="ar-IQ" sz="2400" b="1" dirty="0"/>
          </a:p>
        </p:txBody>
      </p:sp>
    </p:spTree>
    <p:extLst>
      <p:ext uri="{BB962C8B-B14F-4D97-AF65-F5344CB8AC3E}">
        <p14:creationId xmlns:p14="http://schemas.microsoft.com/office/powerpoint/2010/main" val="2437076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b="1" dirty="0" smtClean="0">
                <a:solidFill>
                  <a:schemeClr val="tx1"/>
                </a:solidFill>
              </a:rPr>
              <a:t>12</a:t>
            </a:r>
            <a:endParaRPr lang="ar-IQ" b="1" dirty="0">
              <a:solidFill>
                <a:schemeClr val="tx1"/>
              </a:solidFill>
            </a:endParaRPr>
          </a:p>
        </p:txBody>
      </p:sp>
      <p:sp>
        <p:nvSpPr>
          <p:cNvPr id="3" name="Rectangle 2"/>
          <p:cNvSpPr/>
          <p:nvPr/>
        </p:nvSpPr>
        <p:spPr>
          <a:xfrm>
            <a:off x="683568" y="620688"/>
            <a:ext cx="5932778" cy="646331"/>
          </a:xfrm>
          <a:prstGeom prst="rect">
            <a:avLst/>
          </a:prstGeom>
          <a:noFill/>
        </p:spPr>
        <p:txBody>
          <a:bodyPr wrap="none" lIns="91440" tIns="45720" rIns="91440" bIns="45720">
            <a:spAutoFit/>
          </a:bodyPr>
          <a:lstStyle/>
          <a:p>
            <a:pPr algn="l"/>
            <a:r>
              <a:rPr lang="en-US" sz="36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Failure by uplift pressure</a:t>
            </a:r>
            <a:endParaRPr lang="en-US" sz="36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 name="TextBox 3"/>
          <p:cNvSpPr txBox="1"/>
          <p:nvPr/>
        </p:nvSpPr>
        <p:spPr>
          <a:xfrm>
            <a:off x="682576" y="1700808"/>
            <a:ext cx="6912768" cy="3416320"/>
          </a:xfrm>
          <a:prstGeom prst="rect">
            <a:avLst/>
          </a:prstGeom>
          <a:noFill/>
        </p:spPr>
        <p:txBody>
          <a:bodyPr wrap="square" rtlCol="1">
            <a:spAutoFit/>
          </a:bodyPr>
          <a:lstStyle/>
          <a:p>
            <a:pPr algn="l"/>
            <a:r>
              <a:rPr lang="en-US" sz="2400" b="1" dirty="0" smtClean="0"/>
              <a:t>If we consider breakdown of the hydraulic structures, we notice that it occurs when the hydrostatic pressure is below the floor of the structures or retaining walls is greater than the weight of these structures.</a:t>
            </a:r>
          </a:p>
          <a:p>
            <a:pPr algn="l"/>
            <a:endParaRPr lang="en-US" sz="2400" b="1" dirty="0" smtClean="0"/>
          </a:p>
          <a:p>
            <a:pPr algn="l"/>
            <a:r>
              <a:rPr lang="en-US" sz="2400" b="1" dirty="0" smtClean="0"/>
              <a:t>The hydraulic structure is always designed to resist uplift pressure, so that there must be a sufficient safety factor to a void this danger.</a:t>
            </a:r>
            <a:endParaRPr lang="ar-IQ" sz="2400" b="1" dirty="0"/>
          </a:p>
        </p:txBody>
      </p:sp>
    </p:spTree>
    <p:extLst>
      <p:ext uri="{BB962C8B-B14F-4D97-AF65-F5344CB8AC3E}">
        <p14:creationId xmlns:p14="http://schemas.microsoft.com/office/powerpoint/2010/main" val="171185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smtClean="0">
                <a:solidFill>
                  <a:schemeClr val="tx1"/>
                </a:solidFill>
              </a:rPr>
              <a:t>13</a:t>
            </a:r>
            <a:endParaRPr lang="ar-IQ" dirty="0">
              <a:solidFill>
                <a:schemeClr val="tx1"/>
              </a:solidFill>
            </a:endParaRPr>
          </a:p>
        </p:txBody>
      </p:sp>
      <p:sp>
        <p:nvSpPr>
          <p:cNvPr id="3" name="TextBox 2"/>
          <p:cNvSpPr txBox="1"/>
          <p:nvPr/>
        </p:nvSpPr>
        <p:spPr>
          <a:xfrm>
            <a:off x="899592" y="1556792"/>
            <a:ext cx="7416824" cy="3416320"/>
          </a:xfrm>
          <a:prstGeom prst="rect">
            <a:avLst/>
          </a:prstGeom>
          <a:noFill/>
        </p:spPr>
        <p:txBody>
          <a:bodyPr wrap="square" rtlCol="1">
            <a:spAutoFit/>
          </a:bodyPr>
          <a:lstStyle/>
          <a:p>
            <a:pPr algn="l"/>
            <a:r>
              <a:rPr lang="en-US" sz="2400" b="1" dirty="0" smtClean="0"/>
              <a:t>The flow network is the tool that is a available for all calculation uplift pressure and studying all aspects others are generated under hydraulic structures.</a:t>
            </a:r>
          </a:p>
          <a:p>
            <a:pPr algn="l"/>
            <a:endParaRPr lang="en-US" sz="2400" b="1" dirty="0"/>
          </a:p>
          <a:p>
            <a:pPr algn="l"/>
            <a:r>
              <a:rPr lang="en-US" sz="2400" b="1" dirty="0" smtClean="0"/>
              <a:t>If the weight of the floor is not sufficient to resist the uplift pressure, the floor ma be broken and for this reason is that the effective length for impermeable floor will be less and in any case the final failure will occur as a result of the increase in the exit gradient.</a:t>
            </a:r>
          </a:p>
        </p:txBody>
      </p:sp>
    </p:spTree>
    <p:extLst>
      <p:ext uri="{BB962C8B-B14F-4D97-AF65-F5344CB8AC3E}">
        <p14:creationId xmlns:p14="http://schemas.microsoft.com/office/powerpoint/2010/main" val="3369260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b="1" dirty="0" smtClean="0">
                <a:solidFill>
                  <a:schemeClr val="tx1"/>
                </a:solidFill>
              </a:rPr>
              <a:t>14</a:t>
            </a:r>
            <a:endParaRPr lang="ar-IQ" b="1"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0737" y="881062"/>
            <a:ext cx="4962525" cy="5095875"/>
          </a:xfrm>
          <a:prstGeom prst="rect">
            <a:avLst/>
          </a:prstGeom>
        </p:spPr>
      </p:pic>
    </p:spTree>
    <p:extLst>
      <p:ext uri="{BB962C8B-B14F-4D97-AF65-F5344CB8AC3E}">
        <p14:creationId xmlns:p14="http://schemas.microsoft.com/office/powerpoint/2010/main" val="3745365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b="1" dirty="0" smtClean="0">
                <a:solidFill>
                  <a:schemeClr val="tx1"/>
                </a:solidFill>
              </a:rPr>
              <a:t>15</a:t>
            </a:r>
            <a:endParaRPr lang="ar-IQ" b="1" dirty="0">
              <a:solidFill>
                <a:schemeClr val="tx1"/>
              </a:solidFill>
            </a:endParaRPr>
          </a:p>
        </p:txBody>
      </p:sp>
      <p:sp>
        <p:nvSpPr>
          <p:cNvPr id="5" name="Rectangle 4"/>
          <p:cNvSpPr/>
          <p:nvPr/>
        </p:nvSpPr>
        <p:spPr>
          <a:xfrm>
            <a:off x="755576" y="470403"/>
            <a:ext cx="7751161" cy="646331"/>
          </a:xfrm>
          <a:prstGeom prst="rect">
            <a:avLst/>
          </a:prstGeom>
          <a:noFill/>
        </p:spPr>
        <p:txBody>
          <a:bodyPr wrap="none" lIns="91440" tIns="45720" rIns="91440" bIns="45720">
            <a:spAutoFit/>
          </a:bodyPr>
          <a:lstStyle/>
          <a:p>
            <a:pPr algn="l"/>
            <a:r>
              <a:rPr lang="en-US" sz="3600" b="1" u="sng"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prevent the failure by uplift pressure</a:t>
            </a:r>
            <a:endParaRPr lang="en-US" sz="3600" b="1" u="sng"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TextBox 5"/>
          <p:cNvSpPr txBox="1"/>
          <p:nvPr/>
        </p:nvSpPr>
        <p:spPr>
          <a:xfrm>
            <a:off x="971601" y="1628800"/>
            <a:ext cx="7056783" cy="3046988"/>
          </a:xfrm>
          <a:prstGeom prst="rect">
            <a:avLst/>
          </a:prstGeom>
          <a:noFill/>
        </p:spPr>
        <p:txBody>
          <a:bodyPr wrap="square" rtlCol="1">
            <a:spAutoFit/>
          </a:bodyPr>
          <a:lstStyle/>
          <a:p>
            <a:pPr algn="l"/>
            <a:r>
              <a:rPr lang="en-US" sz="2400" b="1" dirty="0" smtClean="0"/>
              <a:t>Provide sufficiently length for the impermeable floor.</a:t>
            </a:r>
          </a:p>
          <a:p>
            <a:pPr algn="l"/>
            <a:endParaRPr lang="en-US" sz="2400" b="1" dirty="0" smtClean="0"/>
          </a:p>
          <a:p>
            <a:pPr algn="l"/>
            <a:r>
              <a:rPr lang="en-US" sz="2400" b="1" dirty="0" smtClean="0"/>
              <a:t>Provide suitable thickness at different points of the impermeable floor.</a:t>
            </a:r>
          </a:p>
          <a:p>
            <a:pPr algn="l"/>
            <a:endParaRPr lang="en-US" sz="2400" b="1" dirty="0"/>
          </a:p>
          <a:p>
            <a:pPr algn="l"/>
            <a:r>
              <a:rPr lang="en-US" sz="2400" b="1" dirty="0" smtClean="0"/>
              <a:t>Place an impermeable lining at the U/S, so that the uplift pressure decreased at D/S .</a:t>
            </a:r>
          </a:p>
          <a:p>
            <a:pPr algn="l"/>
            <a:endParaRPr lang="ar-IQ" sz="2400" b="1" dirty="0"/>
          </a:p>
        </p:txBody>
      </p:sp>
    </p:spTree>
    <p:extLst>
      <p:ext uri="{BB962C8B-B14F-4D97-AF65-F5344CB8AC3E}">
        <p14:creationId xmlns:p14="http://schemas.microsoft.com/office/powerpoint/2010/main" val="134618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b="1" dirty="0" smtClean="0">
                <a:solidFill>
                  <a:schemeClr val="tx1"/>
                </a:solidFill>
              </a:rPr>
              <a:t>16</a:t>
            </a:r>
            <a:endParaRPr lang="ar-IQ" b="1" dirty="0">
              <a:solidFill>
                <a:schemeClr val="tx1"/>
              </a:solidFill>
            </a:endParaRPr>
          </a:p>
        </p:txBody>
      </p:sp>
      <p:sp>
        <p:nvSpPr>
          <p:cNvPr id="4" name="Rectangle 3"/>
          <p:cNvSpPr/>
          <p:nvPr/>
        </p:nvSpPr>
        <p:spPr>
          <a:xfrm>
            <a:off x="755576" y="548680"/>
            <a:ext cx="3771866" cy="646331"/>
          </a:xfrm>
          <a:prstGeom prst="rect">
            <a:avLst/>
          </a:prstGeom>
          <a:noFill/>
        </p:spPr>
        <p:txBody>
          <a:bodyPr wrap="none" lIns="91440" tIns="45720" rIns="91440" bIns="45720">
            <a:spAutoFit/>
          </a:bodyPr>
          <a:lstStyle/>
          <a:p>
            <a:pPr algn="l"/>
            <a:r>
              <a:rPr lang="en-US" sz="3600" b="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Failure by piping</a:t>
            </a:r>
            <a:endParaRPr lang="en-US" sz="3600" b="1" u="sng"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TextBox 4"/>
          <p:cNvSpPr txBox="1"/>
          <p:nvPr/>
        </p:nvSpPr>
        <p:spPr>
          <a:xfrm>
            <a:off x="762472" y="1340768"/>
            <a:ext cx="7056784" cy="4524315"/>
          </a:xfrm>
          <a:prstGeom prst="rect">
            <a:avLst/>
          </a:prstGeom>
          <a:noFill/>
        </p:spPr>
        <p:txBody>
          <a:bodyPr wrap="square" rtlCol="1">
            <a:spAutoFit/>
          </a:bodyPr>
          <a:lstStyle/>
          <a:p>
            <a:pPr algn="l"/>
            <a:r>
              <a:rPr lang="en-US" sz="2400" b="1" dirty="0" smtClean="0"/>
              <a:t>When water starts seeping under hydraulic structure, water will remain at this end of structure for a certain force.</a:t>
            </a:r>
          </a:p>
          <a:p>
            <a:pPr algn="l"/>
            <a:r>
              <a:rPr lang="en-US" sz="2400" b="1" dirty="0" smtClean="0"/>
              <a:t>The force may be sufficient to lift the soil particles in that area and this lead to cavitation that will continue going backwards, and thus, will cause a piping in the soil under structure, and thus, will occur breakdown in structure.</a:t>
            </a:r>
          </a:p>
          <a:p>
            <a:pPr algn="l"/>
            <a:r>
              <a:rPr lang="en-US" sz="2400" b="1" dirty="0" smtClean="0"/>
              <a:t>This condition occurs when the exit gradient greater than the critical gradient.</a:t>
            </a:r>
          </a:p>
          <a:p>
            <a:pPr algn="l"/>
            <a:r>
              <a:rPr lang="en-US" sz="2400" b="1" dirty="0" smtClean="0"/>
              <a:t>Where the soil begins to boil at the exit point of the water seeping.</a:t>
            </a:r>
            <a:endParaRPr lang="ar-IQ" sz="2400" b="1" dirty="0"/>
          </a:p>
        </p:txBody>
      </p:sp>
    </p:spTree>
    <p:extLst>
      <p:ext uri="{BB962C8B-B14F-4D97-AF65-F5344CB8AC3E}">
        <p14:creationId xmlns:p14="http://schemas.microsoft.com/office/powerpoint/2010/main" val="3508260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b="1" dirty="0" smtClean="0">
                <a:solidFill>
                  <a:schemeClr val="tx1"/>
                </a:solidFill>
              </a:rPr>
              <a:t>17</a:t>
            </a:r>
            <a:endParaRPr lang="ar-IQ" b="1" dirty="0">
              <a:solidFill>
                <a:schemeClr val="tx1"/>
              </a:solidFill>
            </a:endParaRPr>
          </a:p>
        </p:txBody>
      </p:sp>
      <p:sp>
        <p:nvSpPr>
          <p:cNvPr id="3" name="Rectangle 2"/>
          <p:cNvSpPr/>
          <p:nvPr/>
        </p:nvSpPr>
        <p:spPr>
          <a:xfrm>
            <a:off x="683567" y="692696"/>
            <a:ext cx="3828513" cy="646331"/>
          </a:xfrm>
          <a:prstGeom prst="rect">
            <a:avLst/>
          </a:prstGeom>
          <a:noFill/>
        </p:spPr>
        <p:txBody>
          <a:bodyPr wrap="square" lIns="91440" tIns="45720" rIns="91440" bIns="45720">
            <a:spAutoFit/>
          </a:bodyPr>
          <a:lstStyle/>
          <a:p>
            <a:pPr algn="l"/>
            <a:r>
              <a:rPr lang="en-US" sz="36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prevent piping</a:t>
            </a:r>
            <a:endParaRPr lang="en-US" sz="3600" b="1" u="sng"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683567" y="1484784"/>
            <a:ext cx="7632848" cy="4154984"/>
          </a:xfrm>
          <a:prstGeom prst="rect">
            <a:avLst/>
          </a:prstGeom>
          <a:noFill/>
        </p:spPr>
        <p:txBody>
          <a:bodyPr wrap="square" rtlCol="1">
            <a:spAutoFit/>
          </a:bodyPr>
          <a:lstStyle/>
          <a:p>
            <a:pPr algn="l"/>
            <a:r>
              <a:rPr lang="en-US" sz="2400" b="1" dirty="0" smtClean="0"/>
              <a:t>Increasing path of percolation:</a:t>
            </a:r>
          </a:p>
          <a:p>
            <a:pPr algn="l"/>
            <a:r>
              <a:rPr lang="en-US" sz="2400" b="1" dirty="0" smtClean="0"/>
              <a:t>The exit gradient can be reduced by increasing the path of seepage by:</a:t>
            </a:r>
          </a:p>
          <a:p>
            <a:pPr algn="l"/>
            <a:r>
              <a:rPr lang="en-US" sz="2400" b="1" dirty="0" smtClean="0"/>
              <a:t>Provide a sufficient length for the floor that is not permeable, so that the path of seepage increase and exit gradient decreased.</a:t>
            </a:r>
          </a:p>
          <a:p>
            <a:pPr algn="l"/>
            <a:endParaRPr lang="en-US" sz="2400" b="1" dirty="0" smtClean="0"/>
          </a:p>
          <a:p>
            <a:pPr algn="l"/>
            <a:r>
              <a:rPr lang="en-US" sz="2400" b="1" dirty="0" smtClean="0"/>
              <a:t>Providing U/S &amp; D/S cutoff walls below the hydraulic structure.</a:t>
            </a:r>
          </a:p>
          <a:p>
            <a:pPr algn="l"/>
            <a:endParaRPr lang="en-US" sz="2400" b="1" dirty="0"/>
          </a:p>
          <a:p>
            <a:pPr algn="l"/>
            <a:r>
              <a:rPr lang="en-US" sz="2400" b="1" dirty="0" smtClean="0"/>
              <a:t>Providing an impervious blanket on the upstream slop.</a:t>
            </a:r>
            <a:endParaRPr lang="ar-IQ" sz="2400" b="1" dirty="0"/>
          </a:p>
        </p:txBody>
      </p:sp>
    </p:spTree>
    <p:extLst>
      <p:ext uri="{BB962C8B-B14F-4D97-AF65-F5344CB8AC3E}">
        <p14:creationId xmlns:p14="http://schemas.microsoft.com/office/powerpoint/2010/main" val="2247753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b="1" dirty="0" smtClean="0">
                <a:solidFill>
                  <a:schemeClr val="tx1"/>
                </a:solidFill>
              </a:rPr>
              <a:t>18</a:t>
            </a:r>
            <a:endParaRPr lang="ar-IQ" b="1"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525" y="1081087"/>
            <a:ext cx="6076950" cy="4695825"/>
          </a:xfrm>
          <a:prstGeom prst="rect">
            <a:avLst/>
          </a:prstGeom>
        </p:spPr>
      </p:pic>
    </p:spTree>
    <p:extLst>
      <p:ext uri="{BB962C8B-B14F-4D97-AF65-F5344CB8AC3E}">
        <p14:creationId xmlns:p14="http://schemas.microsoft.com/office/powerpoint/2010/main" val="81321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chemeClr val="accent5"/>
                </a:solidFill>
              </a:rPr>
              <a:t>Hydraulic Structures</a:t>
            </a:r>
            <a:endParaRPr lang="ar-IQ" b="1" dirty="0">
              <a:solidFill>
                <a:schemeClr val="accent5"/>
              </a:solidFill>
            </a:endParaRPr>
          </a:p>
        </p:txBody>
      </p:sp>
      <p:sp>
        <p:nvSpPr>
          <p:cNvPr id="3" name="عنصر نائب لرقم الشريحة 2"/>
          <p:cNvSpPr>
            <a:spLocks noGrp="1"/>
          </p:cNvSpPr>
          <p:nvPr>
            <p:ph type="sldNum" sz="quarter" idx="12"/>
          </p:nvPr>
        </p:nvSpPr>
        <p:spPr/>
        <p:txBody>
          <a:bodyPr/>
          <a:lstStyle/>
          <a:p>
            <a:r>
              <a:rPr lang="en-US" b="1" dirty="0">
                <a:solidFill>
                  <a:schemeClr val="tx1">
                    <a:lumMod val="95000"/>
                    <a:lumOff val="5000"/>
                  </a:schemeClr>
                </a:solidFill>
              </a:rPr>
              <a:t>2</a:t>
            </a:r>
            <a:endParaRPr lang="ar-IQ" b="1" dirty="0">
              <a:solidFill>
                <a:schemeClr val="tx1">
                  <a:lumMod val="95000"/>
                  <a:lumOff val="5000"/>
                </a:schemeClr>
              </a:solidFill>
            </a:endParaRPr>
          </a:p>
        </p:txBody>
      </p:sp>
      <p:pic>
        <p:nvPicPr>
          <p:cNvPr id="5" name="صورة 4" descr="dams.jpg"/>
          <p:cNvPicPr>
            <a:picLocks noChangeAspect="1"/>
          </p:cNvPicPr>
          <p:nvPr/>
        </p:nvPicPr>
        <p:blipFill>
          <a:blip r:embed="rId2" cstate="print"/>
          <a:stretch>
            <a:fillRect/>
          </a:stretch>
        </p:blipFill>
        <p:spPr>
          <a:xfrm>
            <a:off x="395535" y="1484784"/>
            <a:ext cx="8266515" cy="43204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r>
              <a:rPr lang="en-US" b="1" dirty="0">
                <a:solidFill>
                  <a:schemeClr val="tx1">
                    <a:lumMod val="95000"/>
                    <a:lumOff val="5000"/>
                  </a:schemeClr>
                </a:solidFill>
              </a:rPr>
              <a:t>3</a:t>
            </a:r>
            <a:endParaRPr lang="ar-IQ" b="1" dirty="0">
              <a:solidFill>
                <a:schemeClr val="tx1">
                  <a:lumMod val="95000"/>
                  <a:lumOff val="5000"/>
                </a:schemeClr>
              </a:solidFill>
            </a:endParaRPr>
          </a:p>
        </p:txBody>
      </p:sp>
      <p:sp>
        <p:nvSpPr>
          <p:cNvPr id="6" name="مربع نص 5"/>
          <p:cNvSpPr txBox="1"/>
          <p:nvPr/>
        </p:nvSpPr>
        <p:spPr>
          <a:xfrm>
            <a:off x="1907704" y="2348880"/>
            <a:ext cx="248787" cy="369332"/>
          </a:xfrm>
          <a:prstGeom prst="rect">
            <a:avLst/>
          </a:prstGeom>
          <a:noFill/>
        </p:spPr>
        <p:txBody>
          <a:bodyPr wrap="none" rtlCol="1">
            <a:spAutoFit/>
          </a:bodyPr>
          <a:lstStyle/>
          <a:p>
            <a:pPr algn="l"/>
            <a:r>
              <a:rPr lang="ar-IQ" b="1" dirty="0" smtClean="0"/>
              <a:t> </a:t>
            </a:r>
            <a:endParaRPr lang="ar-IQ" b="1" dirty="0"/>
          </a:p>
        </p:txBody>
      </p:sp>
      <p:sp>
        <p:nvSpPr>
          <p:cNvPr id="15" name="مستطيل 14"/>
          <p:cNvSpPr/>
          <p:nvPr/>
        </p:nvSpPr>
        <p:spPr>
          <a:xfrm>
            <a:off x="615542" y="836712"/>
            <a:ext cx="1872208" cy="461665"/>
          </a:xfrm>
          <a:prstGeom prst="rect">
            <a:avLst/>
          </a:prstGeom>
          <a:noFill/>
        </p:spPr>
        <p:txBody>
          <a:bodyPr wrap="square" lIns="91440" tIns="45720" rIns="91440" bIns="45720">
            <a:spAutoFit/>
          </a:bodyPr>
          <a:lstStyle/>
          <a:p>
            <a:pPr algn="l"/>
            <a:r>
              <a:rPr lang="en-US" sz="2400" b="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Introduction</a:t>
            </a:r>
            <a:endParaRPr lang="ar-SA" sz="24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مربع نص 2"/>
          <p:cNvSpPr txBox="1"/>
          <p:nvPr/>
        </p:nvSpPr>
        <p:spPr>
          <a:xfrm>
            <a:off x="591202" y="1628800"/>
            <a:ext cx="7797222" cy="3046988"/>
          </a:xfrm>
          <a:prstGeom prst="rect">
            <a:avLst/>
          </a:prstGeom>
          <a:noFill/>
        </p:spPr>
        <p:txBody>
          <a:bodyPr wrap="square" rtlCol="1">
            <a:spAutoFit/>
          </a:bodyPr>
          <a:lstStyle/>
          <a:p>
            <a:pPr algn="l"/>
            <a:r>
              <a:rPr lang="en-US" sz="2400" b="1" dirty="0" smtClean="0"/>
              <a:t>A hydraulic structure is a structure submerged or partially submerged in any body of water.</a:t>
            </a:r>
          </a:p>
          <a:p>
            <a:pPr algn="l"/>
            <a:r>
              <a:rPr lang="en-US" sz="2400" b="1" dirty="0" smtClean="0"/>
              <a:t>Can be used to divert, restrict, stop, or other wise manage the natural flow of water.</a:t>
            </a:r>
          </a:p>
          <a:p>
            <a:pPr algn="l"/>
            <a:r>
              <a:rPr lang="en-US" sz="2400" b="1" dirty="0" smtClean="0"/>
              <a:t>Hydraulic structure are used to positively control water flow velocities, directions, depths, the elevation, slope of the stream bed and general configuration of a waterway </a:t>
            </a:r>
            <a:endParaRPr lang="ar-IQ" sz="2400" b="1" dirty="0" smtClean="0"/>
          </a:p>
          <a:p>
            <a:pPr algn="l"/>
            <a:r>
              <a:rPr lang="en-US" sz="2400" b="1" dirty="0" smtClean="0"/>
              <a:t>including its stability and maintenance characteristics .</a:t>
            </a:r>
            <a:endParaRPr lang="ar-IQ"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r>
              <a:rPr lang="en-US" b="1" dirty="0" smtClean="0">
                <a:solidFill>
                  <a:schemeClr val="tx1"/>
                </a:solidFill>
              </a:rPr>
              <a:t>4</a:t>
            </a:r>
            <a:endParaRPr lang="ar-IQ" b="1" dirty="0">
              <a:solidFill>
                <a:schemeClr val="tx1"/>
              </a:solidFill>
            </a:endParaRPr>
          </a:p>
        </p:txBody>
      </p:sp>
      <p:sp>
        <p:nvSpPr>
          <p:cNvPr id="7" name="مربع نص 6"/>
          <p:cNvSpPr txBox="1"/>
          <p:nvPr/>
        </p:nvSpPr>
        <p:spPr>
          <a:xfrm>
            <a:off x="1009328" y="1196752"/>
            <a:ext cx="7272808" cy="4524315"/>
          </a:xfrm>
          <a:prstGeom prst="rect">
            <a:avLst/>
          </a:prstGeom>
          <a:noFill/>
        </p:spPr>
        <p:txBody>
          <a:bodyPr wrap="square" rtlCol="1">
            <a:spAutoFit/>
          </a:bodyPr>
          <a:lstStyle/>
          <a:p>
            <a:pPr algn="l"/>
            <a:r>
              <a:rPr lang="en-US" sz="2400" b="1" dirty="0" smtClean="0"/>
              <a:t>Hydraulic structures can be made from materials ranging from large rock and concrete to items such as wooden timbers or tree trunks.</a:t>
            </a:r>
          </a:p>
          <a:p>
            <a:pPr algn="l"/>
            <a:r>
              <a:rPr lang="en-US" sz="2400" b="1" dirty="0" smtClean="0"/>
              <a:t>They can be built in rivers, sea, or any body of water where there is need for change in the natural flow water.</a:t>
            </a:r>
          </a:p>
          <a:p>
            <a:pPr algn="l"/>
            <a:r>
              <a:rPr lang="en-US" sz="2400" b="1" dirty="0" smtClean="0"/>
              <a:t>An example of hydraulic structure would be a dam used to hold water in reservoir as potential energy. </a:t>
            </a:r>
          </a:p>
          <a:p>
            <a:pPr algn="l"/>
            <a:r>
              <a:rPr lang="en-US" sz="2400" b="1" dirty="0" smtClean="0"/>
              <a:t>Just as a weir is a type of hydraulic structure which can be used to pool water for irrigation, or to control the amount of sediment and its movement in the channel, or to measure the flow of water and other advantages .</a:t>
            </a:r>
            <a:endParaRPr lang="ar-IQ"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r>
              <a:rPr lang="en-US" dirty="0" smtClean="0">
                <a:solidFill>
                  <a:schemeClr val="tx1"/>
                </a:solidFill>
              </a:rPr>
              <a:t>5</a:t>
            </a:r>
            <a:endParaRPr lang="ar-IQ" dirty="0">
              <a:solidFill>
                <a:schemeClr val="tx1"/>
              </a:solidFill>
            </a:endParaRPr>
          </a:p>
        </p:txBody>
      </p:sp>
      <p:sp>
        <p:nvSpPr>
          <p:cNvPr id="5" name="مربع نص 4"/>
          <p:cNvSpPr txBox="1"/>
          <p:nvPr/>
        </p:nvSpPr>
        <p:spPr>
          <a:xfrm>
            <a:off x="1043608" y="1484784"/>
            <a:ext cx="6696744" cy="2677656"/>
          </a:xfrm>
          <a:prstGeom prst="rect">
            <a:avLst/>
          </a:prstGeom>
          <a:noFill/>
        </p:spPr>
        <p:txBody>
          <a:bodyPr wrap="square" rtlCol="1">
            <a:spAutoFit/>
          </a:bodyPr>
          <a:lstStyle/>
          <a:p>
            <a:pPr algn="l"/>
            <a:r>
              <a:rPr lang="en-US" sz="2400" b="1" dirty="0" smtClean="0"/>
              <a:t>Many of these structures appear as special and expensive.</a:t>
            </a:r>
          </a:p>
          <a:p>
            <a:pPr algn="l"/>
            <a:r>
              <a:rPr lang="en-US" sz="2400" b="1" dirty="0" smtClean="0"/>
              <a:t>Proper application of hydraulic structures can reduce initial and future maintenance costs.</a:t>
            </a:r>
          </a:p>
          <a:p>
            <a:pPr algn="l"/>
            <a:r>
              <a:rPr lang="en-US" sz="2400" b="1" dirty="0" smtClean="0"/>
              <a:t>The shape, size and other features of hydraulic structure can vary widely for different projects, depending upon the functions to be accomplished .</a:t>
            </a:r>
            <a:endParaRPr lang="ar-IQ"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r>
              <a:rPr lang="en-US" b="1" dirty="0" smtClean="0">
                <a:solidFill>
                  <a:schemeClr val="tx1"/>
                </a:solidFill>
              </a:rPr>
              <a:t>6</a:t>
            </a:r>
            <a:endParaRPr lang="ar-IQ" b="1" dirty="0">
              <a:solidFill>
                <a:schemeClr val="tx1"/>
              </a:solidFill>
            </a:endParaRPr>
          </a:p>
        </p:txBody>
      </p:sp>
      <p:sp>
        <p:nvSpPr>
          <p:cNvPr id="5" name="مستطيل 4"/>
          <p:cNvSpPr/>
          <p:nvPr/>
        </p:nvSpPr>
        <p:spPr>
          <a:xfrm>
            <a:off x="1249848" y="692696"/>
            <a:ext cx="2587440" cy="646331"/>
          </a:xfrm>
          <a:prstGeom prst="rect">
            <a:avLst/>
          </a:prstGeom>
          <a:noFill/>
        </p:spPr>
        <p:txBody>
          <a:bodyPr wrap="none" lIns="91440" tIns="45720" rIns="91440" bIns="45720">
            <a:spAutoFit/>
          </a:bodyPr>
          <a:lstStyle/>
          <a:p>
            <a:pPr algn="l"/>
            <a:r>
              <a:rPr lang="ar-SA" sz="3600" b="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3600" b="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Coffer Dam </a:t>
            </a:r>
            <a:endParaRPr lang="ar-SA" sz="36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1043608" y="1848739"/>
            <a:ext cx="7210584" cy="3416320"/>
          </a:xfrm>
          <a:prstGeom prst="rect">
            <a:avLst/>
          </a:prstGeom>
          <a:noFill/>
        </p:spPr>
        <p:txBody>
          <a:bodyPr wrap="square" rtlCol="1">
            <a:spAutoFit/>
          </a:bodyPr>
          <a:lstStyle/>
          <a:p>
            <a:pPr algn="l"/>
            <a:r>
              <a:rPr lang="en-US" sz="2400" b="1" dirty="0" smtClean="0"/>
              <a:t>Is a structure that is constructed inside the water for the purpose of isolating the structure to be executed, which may be in the form of cells or a polygon of various materials such as containers and water drawn through it to keep the work area dry.</a:t>
            </a:r>
          </a:p>
          <a:p>
            <a:pPr algn="l"/>
            <a:r>
              <a:rPr lang="en-US" sz="2400" b="1" dirty="0" smtClean="0"/>
              <a:t>It is usually used to construct or repair permanent dams, oil platforms, bridge piers and other built in or over water.</a:t>
            </a:r>
          </a:p>
          <a:p>
            <a:pPr algn="l"/>
            <a:endParaRPr lang="ar-IQ"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r>
              <a:rPr lang="en-US" b="1" dirty="0">
                <a:solidFill>
                  <a:schemeClr val="tx1"/>
                </a:solidFill>
              </a:rPr>
              <a:t>7</a:t>
            </a:r>
            <a:endParaRPr lang="ar-IQ" b="1"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90" y="692696"/>
            <a:ext cx="6761122" cy="302433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190" y="3861048"/>
            <a:ext cx="7213453" cy="229666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r>
              <a:rPr lang="en-US" b="1" dirty="0" smtClean="0">
                <a:solidFill>
                  <a:schemeClr val="tx1"/>
                </a:solidFill>
              </a:rPr>
              <a:t>8</a:t>
            </a:r>
            <a:endParaRPr lang="ar-IQ" b="1" dirty="0">
              <a:solidFill>
                <a:schemeClr val="tx1"/>
              </a:solidFill>
            </a:endParaRPr>
          </a:p>
        </p:txBody>
      </p:sp>
      <p:sp>
        <p:nvSpPr>
          <p:cNvPr id="3" name="Rectangle 2"/>
          <p:cNvSpPr/>
          <p:nvPr/>
        </p:nvSpPr>
        <p:spPr>
          <a:xfrm>
            <a:off x="728507" y="537029"/>
            <a:ext cx="6122236" cy="646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a:r>
              <a:rPr lang="en-US" sz="3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Failure of hydraulic structures</a:t>
            </a:r>
            <a:endParaRPr lang="en-US" sz="3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827584" y="1484784"/>
            <a:ext cx="7344816" cy="4524315"/>
          </a:xfrm>
          <a:prstGeom prst="rect">
            <a:avLst/>
          </a:prstGeom>
          <a:noFill/>
        </p:spPr>
        <p:txBody>
          <a:bodyPr wrap="square" rtlCol="1">
            <a:spAutoFit/>
          </a:bodyPr>
          <a:lstStyle/>
          <a:p>
            <a:pPr algn="l"/>
            <a:r>
              <a:rPr lang="en-US" sz="2400" b="1" dirty="0" smtClean="0"/>
              <a:t>The foundation of any structure should be given greatest importance in analysis and design as compared with other parts of the structures, because failure in the foundation would be destroy the whole structure.</a:t>
            </a:r>
          </a:p>
          <a:p>
            <a:pPr algn="l"/>
            <a:endParaRPr lang="en-US" sz="2400" b="1" dirty="0"/>
          </a:p>
          <a:p>
            <a:pPr algn="l"/>
            <a:r>
              <a:rPr lang="en-US" sz="2400" b="1" dirty="0" smtClean="0"/>
              <a:t>Hydraulic structure such as dam, barrage, regulators, weirs. May either be founded on an impervious solid rock foundation or an a pervious foundation, whenever such a structure is founded on a pervious foundation or sometimes the structure conveys large loads of soil as in the case of gravity dams, so that the foundation layer can be rock.</a:t>
            </a:r>
            <a:endParaRPr lang="ar-IQ"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r>
              <a:rPr lang="en-US" b="1" dirty="0">
                <a:solidFill>
                  <a:schemeClr val="tx1"/>
                </a:solidFill>
              </a:rPr>
              <a:t>9</a:t>
            </a:r>
            <a:endParaRPr lang="ar-IQ" b="1" dirty="0">
              <a:solidFill>
                <a:schemeClr val="tx1"/>
              </a:solidFill>
            </a:endParaRPr>
          </a:p>
        </p:txBody>
      </p:sp>
      <p:sp>
        <p:nvSpPr>
          <p:cNvPr id="3" name="TextBox 2"/>
          <p:cNvSpPr txBox="1"/>
          <p:nvPr/>
        </p:nvSpPr>
        <p:spPr>
          <a:xfrm>
            <a:off x="646223" y="1772816"/>
            <a:ext cx="7776864" cy="2308324"/>
          </a:xfrm>
          <a:prstGeom prst="rect">
            <a:avLst/>
          </a:prstGeom>
          <a:noFill/>
        </p:spPr>
        <p:txBody>
          <a:bodyPr wrap="square" rtlCol="1">
            <a:spAutoFit/>
          </a:bodyPr>
          <a:lstStyle/>
          <a:p>
            <a:pPr algn="l"/>
            <a:r>
              <a:rPr lang="en-US" sz="2400" b="1" dirty="0" smtClean="0"/>
              <a:t>Cracks occur in the rock foundation during a process </a:t>
            </a:r>
            <a:endParaRPr lang="ar-IQ" sz="2400" b="1" dirty="0" smtClean="0"/>
          </a:p>
          <a:p>
            <a:pPr algn="l"/>
            <a:r>
              <a:rPr lang="en-US" sz="2400" b="1" dirty="0" smtClean="0"/>
              <a:t>construction, making it permeable to water.</a:t>
            </a:r>
          </a:p>
          <a:p>
            <a:pPr algn="l"/>
            <a:r>
              <a:rPr lang="en-US" sz="2400" b="1" dirty="0" smtClean="0"/>
              <a:t>When soil is permeable in this case water can leak through it , so the phenomenon of perfusion will be possible in this soil. </a:t>
            </a:r>
          </a:p>
          <a:p>
            <a:pPr algn="l"/>
            <a:endParaRPr lang="en-US" sz="2400" b="1" dirty="0" smtClean="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966</Words>
  <Application>Microsoft Office PowerPoint</Application>
  <PresentationFormat>On-screen Show (4:3)</PresentationFormat>
  <Paragraphs>86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سمة Office</vt:lpstr>
      <vt:lpstr>PowerPoint Presentation</vt:lpstr>
      <vt:lpstr>Hydraulic Structures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Maher</dc:creator>
  <cp:lastModifiedBy>pc</cp:lastModifiedBy>
  <cp:revision>41</cp:revision>
  <dcterms:created xsi:type="dcterms:W3CDTF">2019-11-14T03:52:17Z</dcterms:created>
  <dcterms:modified xsi:type="dcterms:W3CDTF">2020-01-05T02:12:08Z</dcterms:modified>
</cp:coreProperties>
</file>